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321" r:id="rId4"/>
  </p:sldMasterIdLst>
  <p:notesMasterIdLst>
    <p:notesMasterId r:id="rId22"/>
  </p:notesMasterIdLst>
  <p:sldIdLst>
    <p:sldId id="334" r:id="rId5"/>
    <p:sldId id="335" r:id="rId6"/>
    <p:sldId id="336" r:id="rId7"/>
    <p:sldId id="263" r:id="rId8"/>
    <p:sldId id="257" r:id="rId9"/>
    <p:sldId id="264" r:id="rId10"/>
    <p:sldId id="265" r:id="rId11"/>
    <p:sldId id="329" r:id="rId12"/>
    <p:sldId id="327" r:id="rId13"/>
    <p:sldId id="328" r:id="rId14"/>
    <p:sldId id="267" r:id="rId15"/>
    <p:sldId id="337" r:id="rId16"/>
    <p:sldId id="333" r:id="rId17"/>
    <p:sldId id="266" r:id="rId18"/>
    <p:sldId id="331" r:id="rId19"/>
    <p:sldId id="332" r:id="rId20"/>
    <p:sldId id="33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ge Andre Matias Trindade Minhalma" initials="JAMTM" lastIdx="1" clrIdx="0">
    <p:extLst>
      <p:ext uri="{19B8F6BF-5375-455C-9EA6-DF929625EA0E}">
        <p15:presenceInfo xmlns:p15="http://schemas.microsoft.com/office/powerpoint/2012/main" userId="S::50039075@iade.pt::1c6f219d-dfae-4bc9-a24b-4576bc2dcb5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9FF"/>
    <a:srgbClr val="FBF1E5"/>
    <a:srgbClr val="2B8B34"/>
    <a:srgbClr val="F57C47"/>
    <a:srgbClr val="55BE5F"/>
    <a:srgbClr val="7EE3DB"/>
    <a:srgbClr val="FFFBF9"/>
    <a:srgbClr val="B78414"/>
    <a:srgbClr val="ED7C32"/>
    <a:srgbClr val="E37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Estilo Médio 3 - Destaqu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2T00:29:51.111" idx="1">
    <p:pos x="10" y="10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69E06-B135-44D1-A093-3657FAAE70DF}" type="datetimeFigureOut">
              <a:rPr lang="en-US" smtClean="0"/>
              <a:t>2/4/2021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93FDC-5D85-48BD-9EA9-0873CF3ABC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035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DBBE7-E8D3-4D45-8581-35B132915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2E1C4-3A34-4EAD-A73F-2A5B9C05E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37A6B-FCD0-4382-ADE4-FADA473DD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B8518-E9BE-49B9-A216-C347B6527928}" type="datetime1">
              <a:rPr lang="pt-PT" smtClean="0"/>
              <a:t>04/02/2021</a:t>
            </a:fld>
            <a:endParaRPr lang="pt-P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D7A19-11FD-4E67-81AF-7EA4CC0CC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640AF-0C46-4CC4-9B4B-487B13BAC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4671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186A-1D9B-4DCD-9C32-BB6C39D9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5F39F2-D70A-4CEF-9F1E-8779FCB52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66FFA-B50C-4459-B432-C72F94BE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F2436-79B5-40BD-B050-D858D202F225}" type="datetime1">
              <a:rPr lang="pt-PT" smtClean="0"/>
              <a:t>04/02/2021</a:t>
            </a:fld>
            <a:endParaRPr lang="pt-P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64F3-BE00-4C1A-A42B-FB85C7E70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A6E3D-E96C-4092-900E-F3EF718DF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77980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9038A5-01A3-47F2-A806-036334A8CB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C3B29-A025-41C3-87B1-AD132E6F5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7B69A-86D2-4AEB-AECE-C011B094D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080F-A440-4604-8A8C-4C2A1EB1508D}" type="datetime1">
              <a:rPr lang="pt-PT" smtClean="0"/>
              <a:t>04/02/2021</a:t>
            </a:fld>
            <a:endParaRPr lang="pt-P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8828D-A15C-41F6-9A18-37C766846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A876-A3E8-42CF-8609-CECC4A28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92770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945CC-075D-42AA-AACD-EAD8891D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4221-A0BF-404D-8C78-EBD2C95D5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0B2BD-A81E-4519-B579-07DB32C14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1FE1F-1305-4610-AB1A-241DF7BA3B00}" type="datetime1">
              <a:rPr lang="pt-PT" smtClean="0"/>
              <a:t>04/02/2021</a:t>
            </a:fld>
            <a:endParaRPr lang="pt-P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29825-D14F-4A5F-946F-ABD1EF3E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C7035-BB32-4A07-93F5-0FFECAFBB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3329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18F6-ED2F-401E-831F-B86D59765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A43F8-B969-4169-B5F2-99A792F71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F55D6-4FEC-4453-A39D-27189CBA6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173E-98AC-43EA-81B4-2B80C69A3B16}" type="datetime1">
              <a:rPr lang="pt-PT" smtClean="0"/>
              <a:t>04/02/2021</a:t>
            </a:fld>
            <a:endParaRPr lang="pt-P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B0F9A-91AA-4BF8-BC83-6CB65E3E0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1B36A-4741-4790-9B20-486DC355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9631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D10E-C0B8-4320-99B5-5231FD628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93E8A-62F3-4839-92D1-22AFBB933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CA941-22C8-4299-86D6-E202C5C4D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EE3F6A-5C05-4634-96ED-6EDB16D4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109D-4C47-406C-9678-1BEE1BA7DB25}" type="datetime1">
              <a:rPr lang="pt-PT" smtClean="0"/>
              <a:t>04/02/2021</a:t>
            </a:fld>
            <a:endParaRPr lang="pt-PT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5751E-94DA-433F-8AFD-8C91FA45E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3DDEA-27E2-49A1-941B-A844BC8AA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9766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270C4-C57E-49CA-85B0-314ECD6EE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9FA23-2C5C-4213-8A84-AFEED056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69473-A3FF-4DBA-A954-0BBA0BBDB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BA78F-A8AB-4DF3-A863-ECA6C8B2BA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E4EB29-62DC-4D2A-9AB3-F35F123A19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D91E3C-A32D-43B5-A458-1B248FC22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2AE41-8535-4F6B-8BF8-EDB0ADC1AC63}" type="datetime1">
              <a:rPr lang="pt-PT" smtClean="0"/>
              <a:t>04/02/2021</a:t>
            </a:fld>
            <a:endParaRPr lang="pt-PT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598B87-EDF8-4175-96AA-B58E4CFA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A4F07D-55CF-474E-BD88-384C582DD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04725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FB028-4623-4C63-9C91-9E41EC595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0E99CF-9D6E-4F35-B62B-061B4FD85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2B006-0664-4FBD-A00E-8ACF9538D195}" type="datetime1">
              <a:rPr lang="pt-PT" smtClean="0"/>
              <a:t>04/02/2021</a:t>
            </a:fld>
            <a:endParaRPr lang="pt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246B03-8F8E-4C26-A7B9-6831FCE9E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AD7CF-C268-4B48-A6D1-D88CDCF7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29355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949C1C-FCD1-4880-B9BE-02F8036AF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7792-1362-419B-8944-1E567AEB5D2C}" type="datetime1">
              <a:rPr lang="pt-PT" smtClean="0"/>
              <a:t>04/02/2021</a:t>
            </a:fld>
            <a:endParaRPr lang="pt-PT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0BAE7-CC7D-4066-9F23-BAFFD8FD1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F6DF9-F042-465A-A00B-7C0658406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90629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3C51-73BB-4C16-9F25-7B88EB5B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BEF5B-577F-4EB9-8DB2-23DD7DAD7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8DCF7-9D7D-4B9E-B6C5-1858E7CA5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B7EEE-FB70-47DD-835B-877FC0F57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C284E-089F-49A8-B9E4-64661D284BDE}" type="datetime1">
              <a:rPr lang="pt-PT" smtClean="0"/>
              <a:t>04/02/2021</a:t>
            </a:fld>
            <a:endParaRPr lang="pt-PT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0C08F-FCBC-40FF-87ED-449EC4474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4DF7-3494-40F0-82BD-4467CA378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57698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CD5D-11BC-4685-AC46-0E5D29DA3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28C6B8-9196-45E4-A8B2-1B0767D711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F88B8-C409-4EA5-B9AB-1F2724F2E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A8446-2E6C-4A42-9FDC-A8DB897B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08DB2-76B5-4023-B1C6-3EF119338356}" type="datetime1">
              <a:rPr lang="pt-PT" smtClean="0"/>
              <a:t>04/02/2021</a:t>
            </a:fld>
            <a:endParaRPr lang="pt-PT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2DFCD-430A-421A-87BD-9530CE8D6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F1F7F-7BA0-4208-A069-1DD17BB2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8924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EF52F1-14FC-4108-92AE-C908296A5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FC35D-2FA4-4FD9-B0E9-E8BA88D13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300DD-2D8F-4FE9-8D07-149309E27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D0CF0-A884-4626-ADB1-6FA334B69DCA}" type="datetime1">
              <a:rPr lang="pt-PT" smtClean="0"/>
              <a:t>04/02/2021</a:t>
            </a:fld>
            <a:endParaRPr lang="pt-P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A46D2-11B3-4A6C-B0D1-CE34738ED1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F0877-CCAA-48A5-AAC3-4AB772532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837F8-173F-4D5E-8CAD-0A5EB7BA569C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54679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2" r:id="rId1"/>
    <p:sldLayoutId id="2147484323" r:id="rId2"/>
    <p:sldLayoutId id="2147484324" r:id="rId3"/>
    <p:sldLayoutId id="2147484325" r:id="rId4"/>
    <p:sldLayoutId id="2147484326" r:id="rId5"/>
    <p:sldLayoutId id="2147484327" r:id="rId6"/>
    <p:sldLayoutId id="2147484328" r:id="rId7"/>
    <p:sldLayoutId id="2147484329" r:id="rId8"/>
    <p:sldLayoutId id="2147484330" r:id="rId9"/>
    <p:sldLayoutId id="2147484331" r:id="rId10"/>
    <p:sldLayoutId id="21474843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-ux.com/#/test.html?h=a2aa10abbCWX86vXKkkoxMzTsL3zOtHgqxdyuJxCecSE1qIUhGIxt0kqkUkS" TargetMode="External"/><Relationship Id="rId2" Type="http://schemas.openxmlformats.org/officeDocument/2006/relationships/hyperlink" Target="https://docs.google.com/forms/d/e/1FAIpQLScQLCwBAm7RMh-EmYGt2ohLHz4dVJCGX_5jiubXeCgvY_yydw/viewfor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.usabilityhub.com/do/7ca6bff92683/b541" TargetMode="External"/><Relationship Id="rId4" Type="http://schemas.openxmlformats.org/officeDocument/2006/relationships/hyperlink" Target="https://docs.google.com/forms/d/e/1FAIpQLScQLCwBAm7RMh-EmYGt2ohLHz4dVJCGX_5jiubXeCgvY_yydw/viewform?usp=sf_lin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usabilityhub.com/do/d50ea0ddb593/e98c" TargetMode="External"/><Relationship Id="rId2" Type="http://schemas.openxmlformats.org/officeDocument/2006/relationships/hyperlink" Target="https://docs.google.com/forms/d/e/1FAIpQLScQLCwBAm7RMh-EmYGt2ohLHz4dVJCGX_5jiubXeCgvY_yydw/viewfor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.usabilityhub.com/do/a4630ace2a9d/d8e8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cQLCwBAm7RMh-EmYGt2ohLHz4dVJCGX_5jiubXeCgvY_yydw/viewform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.usabilityhub.com/do/66e01afe7b13/521b" TargetMode="External"/><Relationship Id="rId5" Type="http://schemas.openxmlformats.org/officeDocument/2006/relationships/hyperlink" Target="https://app.usabilityhub.com/do/1b44835fab9/2154" TargetMode="External"/><Relationship Id="rId4" Type="http://schemas.openxmlformats.org/officeDocument/2006/relationships/hyperlink" Target="https://app.usabilityhub.com/do/575ffb843c62/d4d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CB8CE88-6ACD-448A-91FA-207FDCBD4850}"/>
              </a:ext>
            </a:extLst>
          </p:cNvPr>
          <p:cNvSpPr txBox="1">
            <a:spLocks/>
          </p:cNvSpPr>
          <p:nvPr/>
        </p:nvSpPr>
        <p:spPr>
          <a:xfrm>
            <a:off x="8375904" y="5010813"/>
            <a:ext cx="3816096" cy="369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800"/>
              </a:spcAft>
              <a:buNone/>
            </a:pPr>
            <a:r>
              <a:rPr lang="en-US" sz="2000" dirty="0">
                <a:latin typeface="+mj-lt"/>
              </a:rPr>
              <a:t>Trabalho realizado por:</a:t>
            </a:r>
          </a:p>
          <a:p>
            <a:pPr marL="342900" algn="r">
              <a:spcAft>
                <a:spcPts val="800"/>
              </a:spcAft>
            </a:pPr>
            <a:r>
              <a:rPr lang="en-US" sz="2000" dirty="0">
                <a:latin typeface="+mj-lt"/>
              </a:rPr>
              <a:t>Jorge Minhalma 50039075</a:t>
            </a:r>
          </a:p>
          <a:p>
            <a:pPr marL="342900" algn="r">
              <a:spcAft>
                <a:spcPts val="800"/>
              </a:spcAft>
            </a:pPr>
            <a:r>
              <a:rPr lang="en-US" sz="2000" dirty="0">
                <a:latin typeface="+mj-lt"/>
              </a:rPr>
              <a:t>Marta Santos 50037198</a:t>
            </a:r>
          </a:p>
          <a:p>
            <a:pPr>
              <a:spcAft>
                <a:spcPts val="800"/>
              </a:spcAft>
            </a:pPr>
            <a:endParaRPr lang="en-US" sz="2000" dirty="0"/>
          </a:p>
          <a:p>
            <a:pPr>
              <a:spcAft>
                <a:spcPts val="800"/>
              </a:spcAft>
            </a:pPr>
            <a:endParaRPr lang="en-US" sz="2000" dirty="0"/>
          </a:p>
          <a:p>
            <a:pPr>
              <a:spcAft>
                <a:spcPts val="800"/>
              </a:spcAft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6F5BD3D6-082C-4442-85B9-E2D2EA0EBC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7" r="-1" b="17484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0F2931A-F89E-4021-B5B8-B7C6F5609B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2" b="968"/>
          <a:stretch/>
        </p:blipFill>
        <p:spPr>
          <a:xfrm flipH="1">
            <a:off x="0" y="3802957"/>
            <a:ext cx="7287684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FDC5713-0A82-45F6-B011-E098809E6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84" y="5010813"/>
            <a:ext cx="1391136" cy="12903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9DFF79-F55E-4D3C-B2F7-17FD777D0367}"/>
              </a:ext>
            </a:extLst>
          </p:cNvPr>
          <p:cNvSpPr txBox="1"/>
          <p:nvPr/>
        </p:nvSpPr>
        <p:spPr>
          <a:xfrm>
            <a:off x="155642" y="1771630"/>
            <a:ext cx="523752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“Life’s most persistent and urgent question is, what are you doing for others?”</a:t>
            </a:r>
          </a:p>
          <a:p>
            <a:pPr algn="ctr">
              <a:spcAft>
                <a:spcPts val="600"/>
              </a:spcAft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- Martin Luther King</a:t>
            </a:r>
          </a:p>
        </p:txBody>
      </p: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99137D8B-BF4A-49FA-90E2-F1F1A56DF5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42" y="104102"/>
            <a:ext cx="3338818" cy="739954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C2028BEB-0480-46DE-A369-CD7D2FB12E0A}"/>
              </a:ext>
            </a:extLst>
          </p:cNvPr>
          <p:cNvSpPr txBox="1">
            <a:spLocks/>
          </p:cNvSpPr>
          <p:nvPr/>
        </p:nvSpPr>
        <p:spPr>
          <a:xfrm>
            <a:off x="-3048" y="6620351"/>
            <a:ext cx="4600575" cy="1357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800"/>
              </a:spcAft>
            </a:pPr>
            <a:r>
              <a:rPr lang="pt-PT" sz="1400" dirty="0">
                <a:latin typeface="+mj-lt"/>
              </a:rPr>
              <a:t>Docente/Cadeira: Bruno Nobre/Interfaces e Usabilidades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D470ED1-8C47-4D3F-B883-498E7475D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01665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F506C0A2-D18D-43F2-82A8-36168E9A0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7" y="1540001"/>
            <a:ext cx="8583075" cy="4827980"/>
          </a:xfrm>
          <a:prstGeom prst="rect">
            <a:avLst/>
          </a:prstGeom>
        </p:spPr>
      </p:pic>
      <p:sp>
        <p:nvSpPr>
          <p:cNvPr id="5" name="CaixaDeTexto 18">
            <a:extLst>
              <a:ext uri="{FF2B5EF4-FFF2-40B4-BE49-F238E27FC236}">
                <a16:creationId xmlns:a16="http://schemas.microsoft.com/office/drawing/2014/main" id="{FB0C8D31-CE11-473B-88F7-C3B8664500B5}"/>
              </a:ext>
            </a:extLst>
          </p:cNvPr>
          <p:cNvSpPr txBox="1"/>
          <p:nvPr/>
        </p:nvSpPr>
        <p:spPr>
          <a:xfrm>
            <a:off x="10123659" y="2965850"/>
            <a:ext cx="1487316" cy="30777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Botão procurar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7330DB-2437-472F-B0CA-CA9859A6669B}"/>
              </a:ext>
            </a:extLst>
          </p:cNvPr>
          <p:cNvCxnSpPr>
            <a:endCxn id="5" idx="1"/>
          </p:cNvCxnSpPr>
          <p:nvPr/>
        </p:nvCxnSpPr>
        <p:spPr>
          <a:xfrm>
            <a:off x="7153275" y="2447925"/>
            <a:ext cx="2970384" cy="671814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A3C25DB-B6FE-4886-B63D-6BF326AB9455}"/>
              </a:ext>
            </a:extLst>
          </p:cNvPr>
          <p:cNvSpPr/>
          <p:nvPr/>
        </p:nvSpPr>
        <p:spPr>
          <a:xfrm>
            <a:off x="4943475" y="2152650"/>
            <a:ext cx="1152525" cy="57150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2765DE-DBE6-4DA7-96AB-8554562A9E37}"/>
              </a:ext>
            </a:extLst>
          </p:cNvPr>
          <p:cNvCxnSpPr/>
          <p:nvPr/>
        </p:nvCxnSpPr>
        <p:spPr>
          <a:xfrm>
            <a:off x="5514975" y="2724150"/>
            <a:ext cx="5015373" cy="206692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18">
            <a:extLst>
              <a:ext uri="{FF2B5EF4-FFF2-40B4-BE49-F238E27FC236}">
                <a16:creationId xmlns:a16="http://schemas.microsoft.com/office/drawing/2014/main" id="{21F90E8B-146F-4596-9908-5C523A240B1F}"/>
              </a:ext>
            </a:extLst>
          </p:cNvPr>
          <p:cNvSpPr txBox="1"/>
          <p:nvPr/>
        </p:nvSpPr>
        <p:spPr>
          <a:xfrm>
            <a:off x="10490872" y="4637186"/>
            <a:ext cx="1487316" cy="52322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do tipo das suas ações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266C47-B43F-4FDA-BEFB-0AC5B6C13ABF}"/>
              </a:ext>
            </a:extLst>
          </p:cNvPr>
          <p:cNvCxnSpPr>
            <a:cxnSpLocks/>
          </p:cNvCxnSpPr>
          <p:nvPr/>
        </p:nvCxnSpPr>
        <p:spPr>
          <a:xfrm>
            <a:off x="6429375" y="5410899"/>
            <a:ext cx="0" cy="1028001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886406-EE67-48E0-8E1D-75DC9D00195F}"/>
              </a:ext>
            </a:extLst>
          </p:cNvPr>
          <p:cNvCxnSpPr>
            <a:cxnSpLocks/>
          </p:cNvCxnSpPr>
          <p:nvPr/>
        </p:nvCxnSpPr>
        <p:spPr>
          <a:xfrm>
            <a:off x="7474591" y="5410899"/>
            <a:ext cx="935984" cy="1028001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8">
            <a:extLst>
              <a:ext uri="{FF2B5EF4-FFF2-40B4-BE49-F238E27FC236}">
                <a16:creationId xmlns:a16="http://schemas.microsoft.com/office/drawing/2014/main" id="{F6DDB6E5-36E9-4A13-AEBD-FFF1F9FB1D6C}"/>
              </a:ext>
            </a:extLst>
          </p:cNvPr>
          <p:cNvSpPr txBox="1"/>
          <p:nvPr/>
        </p:nvSpPr>
        <p:spPr>
          <a:xfrm>
            <a:off x="5088273" y="6445334"/>
            <a:ext cx="2682203" cy="30777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Botão para abandonar ação</a:t>
            </a: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9E273E30-3B3B-4DEE-84D5-4B3E601986BF}"/>
              </a:ext>
            </a:extLst>
          </p:cNvPr>
          <p:cNvSpPr txBox="1"/>
          <p:nvPr/>
        </p:nvSpPr>
        <p:spPr>
          <a:xfrm>
            <a:off x="8396747" y="6293045"/>
            <a:ext cx="2796087" cy="30777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Botão para mais informações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91769E-9471-42AA-A5D1-EAF70870488B}"/>
              </a:ext>
            </a:extLst>
          </p:cNvPr>
          <p:cNvSpPr txBox="1"/>
          <p:nvPr/>
        </p:nvSpPr>
        <p:spPr>
          <a:xfrm>
            <a:off x="4622684" y="894786"/>
            <a:ext cx="382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Visão do voluntario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V.3</a:t>
            </a:r>
            <a:r>
              <a:rPr lang="pt-PT" dirty="0">
                <a:latin typeface="+mj-lt"/>
              </a:rPr>
              <a:t> </a:t>
            </a:r>
            <a:endParaRPr lang="en-US" dirty="0">
              <a:latin typeface="+mj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22C4765-A345-4277-B13F-1673862B8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" y="393842"/>
            <a:ext cx="3742189" cy="11207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2B8B34"/>
                </a:solidFill>
              </a:rPr>
              <a:t>Design Interface </a:t>
            </a:r>
            <a:br>
              <a:rPr lang="en-US" b="1" dirty="0">
                <a:solidFill>
                  <a:srgbClr val="2B8B34"/>
                </a:solidFill>
              </a:rPr>
            </a:br>
            <a:endParaRPr lang="en-US" b="1" dirty="0">
              <a:solidFill>
                <a:srgbClr val="2B8B34"/>
              </a:solidFill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E82F2ABC-7AB6-42C3-B3DB-E203F487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10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10887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343CD904-1B04-4766-9536-C7F26AD2A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696" y="2240527"/>
            <a:ext cx="7756607" cy="4363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ixaDeTexto 9">
            <a:extLst>
              <a:ext uri="{FF2B5EF4-FFF2-40B4-BE49-F238E27FC236}">
                <a16:creationId xmlns:a16="http://schemas.microsoft.com/office/drawing/2014/main" id="{59780501-C8D9-4418-A595-5177D510D424}"/>
              </a:ext>
            </a:extLst>
          </p:cNvPr>
          <p:cNvSpPr txBox="1"/>
          <p:nvPr/>
        </p:nvSpPr>
        <p:spPr>
          <a:xfrm>
            <a:off x="2581152" y="1660974"/>
            <a:ext cx="23833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da data de início da ação</a:t>
            </a:r>
          </a:p>
        </p:txBody>
      </p:sp>
      <p:sp>
        <p:nvSpPr>
          <p:cNvPr id="9" name="CaixaDeTexto 11">
            <a:extLst>
              <a:ext uri="{FF2B5EF4-FFF2-40B4-BE49-F238E27FC236}">
                <a16:creationId xmlns:a16="http://schemas.microsoft.com/office/drawing/2014/main" id="{43084C23-837F-4E32-B837-B1BDCAAAC0E2}"/>
              </a:ext>
            </a:extLst>
          </p:cNvPr>
          <p:cNvSpPr txBox="1"/>
          <p:nvPr/>
        </p:nvSpPr>
        <p:spPr>
          <a:xfrm>
            <a:off x="168550" y="4343688"/>
            <a:ext cx="134654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da local da ação</a:t>
            </a:r>
          </a:p>
        </p:txBody>
      </p:sp>
      <p:sp>
        <p:nvSpPr>
          <p:cNvPr id="10" name="CaixaDeTexto 14">
            <a:extLst>
              <a:ext uri="{FF2B5EF4-FFF2-40B4-BE49-F238E27FC236}">
                <a16:creationId xmlns:a16="http://schemas.microsoft.com/office/drawing/2014/main" id="{02430014-3C11-4D64-818A-65450FE7A802}"/>
              </a:ext>
            </a:extLst>
          </p:cNvPr>
          <p:cNvSpPr txBox="1"/>
          <p:nvPr/>
        </p:nvSpPr>
        <p:spPr>
          <a:xfrm>
            <a:off x="10362193" y="5344888"/>
            <a:ext cx="1529709" cy="738664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de mais informações sobre a ação</a:t>
            </a:r>
          </a:p>
        </p:txBody>
      </p:sp>
      <p:sp>
        <p:nvSpPr>
          <p:cNvPr id="11" name="CaixaDeTexto 16">
            <a:extLst>
              <a:ext uri="{FF2B5EF4-FFF2-40B4-BE49-F238E27FC236}">
                <a16:creationId xmlns:a16="http://schemas.microsoft.com/office/drawing/2014/main" id="{4397DAEA-71DB-45EE-A46C-8995D62F83F4}"/>
              </a:ext>
            </a:extLst>
          </p:cNvPr>
          <p:cNvSpPr txBox="1"/>
          <p:nvPr/>
        </p:nvSpPr>
        <p:spPr>
          <a:xfrm>
            <a:off x="9178415" y="1539219"/>
            <a:ext cx="2383324" cy="52322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da data de fim da ação</a:t>
            </a:r>
          </a:p>
        </p:txBody>
      </p:sp>
      <p:sp>
        <p:nvSpPr>
          <p:cNvPr id="12" name="CaixaDeTexto 18">
            <a:extLst>
              <a:ext uri="{FF2B5EF4-FFF2-40B4-BE49-F238E27FC236}">
                <a16:creationId xmlns:a16="http://schemas.microsoft.com/office/drawing/2014/main" id="{820C9D5F-BE8E-444E-9BBD-0AD3C9B18C7F}"/>
              </a:ext>
            </a:extLst>
          </p:cNvPr>
          <p:cNvSpPr txBox="1"/>
          <p:nvPr/>
        </p:nvSpPr>
        <p:spPr>
          <a:xfrm>
            <a:off x="168550" y="2380679"/>
            <a:ext cx="152970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da hora de início da ação</a:t>
            </a:r>
          </a:p>
        </p:txBody>
      </p:sp>
      <p:sp>
        <p:nvSpPr>
          <p:cNvPr id="13" name="CaixaDeTexto 21">
            <a:extLst>
              <a:ext uri="{FF2B5EF4-FFF2-40B4-BE49-F238E27FC236}">
                <a16:creationId xmlns:a16="http://schemas.microsoft.com/office/drawing/2014/main" id="{EEA72B22-AB63-469F-87B1-5A6A1CEB17F3}"/>
              </a:ext>
            </a:extLst>
          </p:cNvPr>
          <p:cNvSpPr txBox="1"/>
          <p:nvPr/>
        </p:nvSpPr>
        <p:spPr>
          <a:xfrm>
            <a:off x="5228180" y="1627826"/>
            <a:ext cx="134654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do tipo de ação</a:t>
            </a:r>
          </a:p>
        </p:txBody>
      </p:sp>
      <p:sp>
        <p:nvSpPr>
          <p:cNvPr id="14" name="CaixaDeTexto 24">
            <a:extLst>
              <a:ext uri="{FF2B5EF4-FFF2-40B4-BE49-F238E27FC236}">
                <a16:creationId xmlns:a16="http://schemas.microsoft.com/office/drawing/2014/main" id="{4345DD9E-226E-434F-BEDD-7A00D61B0D89}"/>
              </a:ext>
            </a:extLst>
          </p:cNvPr>
          <p:cNvSpPr txBox="1"/>
          <p:nvPr/>
        </p:nvSpPr>
        <p:spPr>
          <a:xfrm>
            <a:off x="168550" y="6065017"/>
            <a:ext cx="134654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Botão para criar ação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D7917-EA83-4E76-B81C-37745C879DAF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1515094" y="4605298"/>
            <a:ext cx="3050859" cy="57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317EFB-9744-43BD-A638-49BA6B20882C}"/>
              </a:ext>
            </a:extLst>
          </p:cNvPr>
          <p:cNvCxnSpPr>
            <a:cxnSpLocks/>
            <a:endCxn id="36" idx="3"/>
          </p:cNvCxnSpPr>
          <p:nvPr/>
        </p:nvCxnSpPr>
        <p:spPr>
          <a:xfrm flipH="1" flipV="1">
            <a:off x="1766727" y="5454777"/>
            <a:ext cx="2767174" cy="824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01A2C6-2881-41D7-9FE5-E178B4AFC3CE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1515094" y="6304256"/>
            <a:ext cx="4386358" cy="223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1976FD-792E-452F-8AF0-575FB9F10EC1}"/>
              </a:ext>
            </a:extLst>
          </p:cNvPr>
          <p:cNvCxnSpPr>
            <a:cxnSpLocks/>
            <a:endCxn id="37" idx="3"/>
          </p:cNvCxnSpPr>
          <p:nvPr/>
        </p:nvCxnSpPr>
        <p:spPr>
          <a:xfrm flipH="1" flipV="1">
            <a:off x="1766727" y="3732244"/>
            <a:ext cx="2767174" cy="1109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8F7458-3393-4EE2-B7A3-7C5D852432B6}"/>
              </a:ext>
            </a:extLst>
          </p:cNvPr>
          <p:cNvCxnSpPr>
            <a:endCxn id="10" idx="1"/>
          </p:cNvCxnSpPr>
          <p:nvPr/>
        </p:nvCxnSpPr>
        <p:spPr>
          <a:xfrm>
            <a:off x="8353425" y="5141076"/>
            <a:ext cx="2008768" cy="573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2C8FA0-A47D-47D0-AD4E-EF1D8700423F}"/>
              </a:ext>
            </a:extLst>
          </p:cNvPr>
          <p:cNvCxnSpPr/>
          <p:nvPr/>
        </p:nvCxnSpPr>
        <p:spPr>
          <a:xfrm>
            <a:off x="7705725" y="4165600"/>
            <a:ext cx="923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2EBAA17-A958-44C9-9076-6BFB8A64E4ED}"/>
              </a:ext>
            </a:extLst>
          </p:cNvPr>
          <p:cNvCxnSpPr/>
          <p:nvPr/>
        </p:nvCxnSpPr>
        <p:spPr>
          <a:xfrm>
            <a:off x="7458075" y="4500489"/>
            <a:ext cx="15671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E5DC0E-CB5F-4F0A-B053-96ADAD4C6A99}"/>
              </a:ext>
            </a:extLst>
          </p:cNvPr>
          <p:cNvCxnSpPr/>
          <p:nvPr/>
        </p:nvCxnSpPr>
        <p:spPr>
          <a:xfrm flipV="1">
            <a:off x="9025254" y="3447830"/>
            <a:ext cx="0" cy="1052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74D7DD-D808-4B2A-9D0F-81924B7CFDA3}"/>
              </a:ext>
            </a:extLst>
          </p:cNvPr>
          <p:cNvCxnSpPr/>
          <p:nvPr/>
        </p:nvCxnSpPr>
        <p:spPr>
          <a:xfrm>
            <a:off x="9025254" y="3447830"/>
            <a:ext cx="11221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A2A218-F6CF-49DA-AC89-BF9DC5457555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629650" y="1800829"/>
            <a:ext cx="548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0F208A-5D05-4536-886D-E8CB0EB5FF56}"/>
              </a:ext>
            </a:extLst>
          </p:cNvPr>
          <p:cNvCxnSpPr>
            <a:cxnSpLocks/>
          </p:cNvCxnSpPr>
          <p:nvPr/>
        </p:nvCxnSpPr>
        <p:spPr>
          <a:xfrm flipV="1">
            <a:off x="8629650" y="1800829"/>
            <a:ext cx="0" cy="2364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D8A09D-32C1-445D-8F69-F9C4240474CF}"/>
              </a:ext>
            </a:extLst>
          </p:cNvPr>
          <p:cNvCxnSpPr>
            <a:endCxn id="13" idx="2"/>
          </p:cNvCxnSpPr>
          <p:nvPr/>
        </p:nvCxnSpPr>
        <p:spPr>
          <a:xfrm flipH="1" flipV="1">
            <a:off x="5901452" y="2151046"/>
            <a:ext cx="1032748" cy="1666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C633DA-0F1A-4FDA-A957-8D0BD432E6ED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3772814" y="2184194"/>
            <a:ext cx="827761" cy="1981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E91589-E4D5-49DC-BD60-5C0C85529E78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1698259" y="2750011"/>
            <a:ext cx="2902316" cy="1796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0">
            <a:extLst>
              <a:ext uri="{FF2B5EF4-FFF2-40B4-BE49-F238E27FC236}">
                <a16:creationId xmlns:a16="http://schemas.microsoft.com/office/drawing/2014/main" id="{29243046-891B-4F1A-9547-E88286D4E1D7}"/>
              </a:ext>
            </a:extLst>
          </p:cNvPr>
          <p:cNvSpPr txBox="1"/>
          <p:nvPr/>
        </p:nvSpPr>
        <p:spPr>
          <a:xfrm>
            <a:off x="10147381" y="3190435"/>
            <a:ext cx="1959334" cy="52322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da hora de fim da ação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08EA1-9811-4D0A-BEF8-D1FB5F2673A3}"/>
              </a:ext>
            </a:extLst>
          </p:cNvPr>
          <p:cNvSpPr txBox="1"/>
          <p:nvPr/>
        </p:nvSpPr>
        <p:spPr>
          <a:xfrm>
            <a:off x="4364548" y="916486"/>
            <a:ext cx="3988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Página da organização(criar ações)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V.2</a:t>
            </a:r>
            <a:endParaRPr lang="en-US" dirty="0">
              <a:latin typeface="+mj-lt"/>
            </a:endParaRPr>
          </a:p>
        </p:txBody>
      </p:sp>
      <p:sp>
        <p:nvSpPr>
          <p:cNvPr id="36" name="CaixaDeTexto 22">
            <a:extLst>
              <a:ext uri="{FF2B5EF4-FFF2-40B4-BE49-F238E27FC236}">
                <a16:creationId xmlns:a16="http://schemas.microsoft.com/office/drawing/2014/main" id="{DF35000C-4091-468B-89CF-9AF3FA7BDE38}"/>
              </a:ext>
            </a:extLst>
          </p:cNvPr>
          <p:cNvSpPr txBox="1"/>
          <p:nvPr/>
        </p:nvSpPr>
        <p:spPr>
          <a:xfrm>
            <a:off x="168550" y="5085445"/>
            <a:ext cx="1598177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do número máximo de pessoas por ação</a:t>
            </a:r>
          </a:p>
        </p:txBody>
      </p:sp>
      <p:sp>
        <p:nvSpPr>
          <p:cNvPr id="37" name="CaixaDeTexto 23">
            <a:extLst>
              <a:ext uri="{FF2B5EF4-FFF2-40B4-BE49-F238E27FC236}">
                <a16:creationId xmlns:a16="http://schemas.microsoft.com/office/drawing/2014/main" id="{59E96565-BD34-49CB-9591-AF039BAEDE1F}"/>
              </a:ext>
            </a:extLst>
          </p:cNvPr>
          <p:cNvSpPr txBox="1"/>
          <p:nvPr/>
        </p:nvSpPr>
        <p:spPr>
          <a:xfrm>
            <a:off x="168550" y="3362912"/>
            <a:ext cx="1598177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do email relacionado com a da ação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C663792-D666-4F32-A74E-850EA27CD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560" y="2805945"/>
            <a:ext cx="449183" cy="290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Title 1">
            <a:extLst>
              <a:ext uri="{FF2B5EF4-FFF2-40B4-BE49-F238E27FC236}">
                <a16:creationId xmlns:a16="http://schemas.microsoft.com/office/drawing/2014/main" id="{5586FE2C-2006-4BA0-8E1B-6037FECBC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" y="393842"/>
            <a:ext cx="3742189" cy="11207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2B8B34"/>
                </a:solidFill>
              </a:rPr>
              <a:t>Design Interface </a:t>
            </a:r>
            <a:br>
              <a:rPr lang="en-US" b="1" dirty="0">
                <a:solidFill>
                  <a:srgbClr val="2B8B34"/>
                </a:solidFill>
              </a:rPr>
            </a:br>
            <a:endParaRPr lang="en-US" b="1" dirty="0">
              <a:solidFill>
                <a:srgbClr val="2B8B34"/>
              </a:solidFill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30DE65F8-BB17-4F2D-BBA1-7B2CB97E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5781" y="6327975"/>
            <a:ext cx="2743200" cy="365125"/>
          </a:xfrm>
          <a:ln>
            <a:noFill/>
          </a:ln>
        </p:spPr>
        <p:txBody>
          <a:bodyPr/>
          <a:lstStyle/>
          <a:p>
            <a:fld id="{5C3837F8-173F-4D5E-8CAD-0A5EB7BA569C}" type="slidenum">
              <a:rPr lang="pt-PT" smtClean="0"/>
              <a:t>11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1788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F80AE4-9289-4E9A-A326-EE2770C02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" y="393842"/>
            <a:ext cx="3742189" cy="11207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2B8B34"/>
                </a:solidFill>
              </a:rPr>
              <a:t>Design Interface </a:t>
            </a:r>
            <a:br>
              <a:rPr lang="en-US" b="1" dirty="0">
                <a:solidFill>
                  <a:srgbClr val="2B8B34"/>
                </a:solidFill>
              </a:rPr>
            </a:br>
            <a:endParaRPr lang="en-US" b="1" dirty="0">
              <a:solidFill>
                <a:srgbClr val="2B8B34"/>
              </a:solidFill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A83603-25FE-43BF-855D-112D60687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059" y="1409700"/>
            <a:ext cx="8559800" cy="4814888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1C26B49-C990-492C-918A-D57EFBFD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12</a:t>
            </a:fld>
            <a:endParaRPr lang="pt-PT" dirty="0"/>
          </a:p>
        </p:txBody>
      </p:sp>
      <p:sp>
        <p:nvSpPr>
          <p:cNvPr id="7" name="CaixaDeTexto 24">
            <a:extLst>
              <a:ext uri="{FF2B5EF4-FFF2-40B4-BE49-F238E27FC236}">
                <a16:creationId xmlns:a16="http://schemas.microsoft.com/office/drawing/2014/main" id="{3A7A7769-A72A-47E4-989E-747AF5C4EE27}"/>
              </a:ext>
            </a:extLst>
          </p:cNvPr>
          <p:cNvSpPr txBox="1"/>
          <p:nvPr/>
        </p:nvSpPr>
        <p:spPr>
          <a:xfrm>
            <a:off x="1267509" y="6065017"/>
            <a:ext cx="134654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Botão para sair da ação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66AAF0-3647-4CD9-951F-29157C39A6D9}"/>
              </a:ext>
            </a:extLst>
          </p:cNvPr>
          <p:cNvCxnSpPr>
            <a:endCxn id="7" idx="3"/>
          </p:cNvCxnSpPr>
          <p:nvPr/>
        </p:nvCxnSpPr>
        <p:spPr>
          <a:xfrm flipH="1">
            <a:off x="2614053" y="5654180"/>
            <a:ext cx="4516590" cy="672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B41758-1127-40E6-AFBC-6DD1B9457C5D}"/>
              </a:ext>
            </a:extLst>
          </p:cNvPr>
          <p:cNvSpPr/>
          <p:nvPr/>
        </p:nvSpPr>
        <p:spPr>
          <a:xfrm>
            <a:off x="4345499" y="2530475"/>
            <a:ext cx="2323751" cy="26425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B1E303-39B1-4538-B911-E1537ADB6353}"/>
              </a:ext>
            </a:extLst>
          </p:cNvPr>
          <p:cNvCxnSpPr>
            <a:cxnSpLocks/>
            <a:stCxn id="9" idx="0"/>
          </p:cNvCxnSpPr>
          <p:nvPr/>
        </p:nvCxnSpPr>
        <p:spPr>
          <a:xfrm flipH="1">
            <a:off x="2231473" y="2530475"/>
            <a:ext cx="3275902" cy="1009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24">
            <a:extLst>
              <a:ext uri="{FF2B5EF4-FFF2-40B4-BE49-F238E27FC236}">
                <a16:creationId xmlns:a16="http://schemas.microsoft.com/office/drawing/2014/main" id="{BF2117FD-6AA1-42E0-924D-66B637045F44}"/>
              </a:ext>
            </a:extLst>
          </p:cNvPr>
          <p:cNvSpPr txBox="1"/>
          <p:nvPr/>
        </p:nvSpPr>
        <p:spPr>
          <a:xfrm>
            <a:off x="717141" y="3293924"/>
            <a:ext cx="151433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Informação associada à ação</a:t>
            </a:r>
          </a:p>
        </p:txBody>
      </p:sp>
    </p:spTree>
    <p:extLst>
      <p:ext uri="{BB962C8B-B14F-4D97-AF65-F5344CB8AC3E}">
        <p14:creationId xmlns:p14="http://schemas.microsoft.com/office/powerpoint/2010/main" val="3636645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1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A9E3D2-6C47-46A0-89AC-CECF6084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55612"/>
            <a:ext cx="9794930" cy="1120775"/>
          </a:xfrm>
        </p:spPr>
        <p:txBody>
          <a:bodyPr>
            <a:noAutofit/>
          </a:bodyPr>
          <a:lstStyle/>
          <a:p>
            <a:pPr algn="ctr"/>
            <a:r>
              <a:rPr lang="pt-PT" dirty="0">
                <a:solidFill>
                  <a:schemeClr val="tx1">
                    <a:lumMod val="95000"/>
                    <a:lumOff val="5000"/>
                  </a:schemeClr>
                </a:solidFill>
              </a:rPr>
              <a:t>QTO- </a:t>
            </a:r>
            <a:r>
              <a:rPr lang="pt-PT" dirty="0">
                <a:latin typeface="+mj-lt"/>
              </a:rPr>
              <a:t>Questionários, testes e Opinião (V.1)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B9EE4-88C8-4200-A6AD-8C518C4C19BF}"/>
              </a:ext>
            </a:extLst>
          </p:cNvPr>
          <p:cNvSpPr txBox="1"/>
          <p:nvPr/>
        </p:nvSpPr>
        <p:spPr>
          <a:xfrm>
            <a:off x="523875" y="2559616"/>
            <a:ext cx="10251280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PT" sz="1900" dirty="0">
                <a:latin typeface="+mj-lt"/>
              </a:rPr>
              <a:t>Questionário: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1900" dirty="0">
                <a:latin typeface="+mj-lt"/>
                <a:hlinkClick r:id="rId2"/>
              </a:rPr>
              <a:t>https://docs.google.com/forms/d/e/1FAIpQLScQLCwBAm7RMh-EmYGt2ohLHz4dVJCGX_5jiubXeCgvY_yydw/viewform</a:t>
            </a:r>
            <a:endParaRPr lang="pt-PT" sz="19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sz="1900" dirty="0">
              <a:latin typeface="+mj-lt"/>
            </a:endParaRPr>
          </a:p>
          <a:p>
            <a:pPr marL="0" indent="0">
              <a:buNone/>
            </a:pPr>
            <a:r>
              <a:rPr lang="pt-PT" sz="1900" dirty="0">
                <a:latin typeface="+mj-lt"/>
              </a:rPr>
              <a:t>Teste de interface: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900" dirty="0">
                <a:latin typeface="+mj-lt"/>
                <a:hlinkClick r:id="rId3" tooltip="https://quant-ux.com/#/test.html?h=a2aa10abbCWX86vXKkkoxMzTsL3zOtHgqxdyuJxCecSE1qIUhGIxt0kqkUkS"/>
              </a:rPr>
              <a:t>https://quant-ux.com/#/test.html?h=a2aa10abbCWX86vXKkkoxMzTsL3zOtHgqxdyuJxCecSE1qIUhGIxt0kqkUkS</a:t>
            </a:r>
            <a:endParaRPr lang="en-US" sz="19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900" b="0" i="0" u="none" strike="noStrike" dirty="0">
                <a:effectLst/>
                <a:latin typeface="+mj-lt"/>
                <a:hlinkClick r:id="rId4" tooltip="https://docs.google.com/forms/d/e/1FAIpQLScQLCwBAm7RMh-EmYGt2ohLHz4dVJCGX_5jiubXeCgvY_yydw/viewform?usp=sf_link"/>
              </a:rPr>
              <a:t>https://docs.google.com/forms/d/e/1FAIpQLScQLCwBAm7RMh-EmYGt2ohLHz4dVJCGX_5jiubXeCgvY_yydw/viewform?usp=sf_link</a:t>
            </a:r>
            <a:endParaRPr lang="en-US" sz="1900" b="0" i="0" u="none" strike="noStrike" dirty="0">
              <a:effectLst/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900" dirty="0">
                <a:latin typeface="+mj-lt"/>
                <a:hlinkClick r:id="rId5" tooltip="https://app.usabilityhub.com/do/7ca6bff92683/b541"/>
              </a:rPr>
              <a:t>https://app.usabilityhub.com/do/7ca6bff92683/b541</a:t>
            </a:r>
            <a:endParaRPr lang="en-US" sz="19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dirty="0">
              <a:latin typeface="+mj-lt"/>
            </a:endParaRPr>
          </a:p>
          <a:p>
            <a:pPr marL="0" indent="0">
              <a:buNone/>
            </a:pPr>
            <a:endParaRPr lang="pt-PT" sz="1900" dirty="0">
              <a:latin typeface="+mj-lt"/>
            </a:endParaRPr>
          </a:p>
          <a:p>
            <a:pPr lvl="1"/>
            <a:endParaRPr lang="pt-PT" sz="1900" dirty="0">
              <a:latin typeface="+mj-lt"/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3C5948C-5867-4B2D-AFCD-062C2804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13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98370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1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B767-462C-4276-9D2C-0E9FA809A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37" y="2600325"/>
            <a:ext cx="7839075" cy="3241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1900" dirty="0">
                <a:latin typeface="+mj-lt"/>
              </a:rPr>
              <a:t>Questionário:</a:t>
            </a:r>
          </a:p>
          <a:p>
            <a:pPr lvl="1"/>
            <a:r>
              <a:rPr lang="pt-PT" sz="1900" dirty="0">
                <a:latin typeface="+mj-lt"/>
                <a:hlinkClick r:id="rId2"/>
              </a:rPr>
              <a:t>https://docs.google.com/forms/d/e/1FAIpQLScQLCwBAm7RMh-EmYGt2ohLHz4dVJCGX_5jiubXeCgvY_yydw/viewform</a:t>
            </a:r>
            <a:endParaRPr lang="pt-PT" sz="1900" dirty="0">
              <a:latin typeface="+mj-lt"/>
            </a:endParaRPr>
          </a:p>
          <a:p>
            <a:pPr marL="0" indent="0">
              <a:buNone/>
            </a:pPr>
            <a:r>
              <a:rPr lang="pt-PT" sz="1900" dirty="0">
                <a:latin typeface="+mj-lt"/>
              </a:rPr>
              <a:t>Teste de interface:</a:t>
            </a:r>
          </a:p>
          <a:p>
            <a:pPr lvl="1"/>
            <a:r>
              <a:rPr lang="pt-PT" sz="1900" dirty="0">
                <a:latin typeface="+mj-lt"/>
                <a:hlinkClick r:id="rId3"/>
              </a:rPr>
              <a:t>https://app.usabilityhub.com/do/d50ea0ddb593/e98c</a:t>
            </a:r>
            <a:endParaRPr lang="pt-PT" sz="1900" dirty="0">
              <a:latin typeface="+mj-lt"/>
            </a:endParaRPr>
          </a:p>
          <a:p>
            <a:pPr marL="457200" lvl="1" indent="0">
              <a:buNone/>
            </a:pPr>
            <a:endParaRPr lang="pt-PT" sz="1900" dirty="0">
              <a:latin typeface="+mj-lt"/>
            </a:endParaRPr>
          </a:p>
          <a:p>
            <a:pPr marL="0" indent="0">
              <a:buNone/>
            </a:pPr>
            <a:r>
              <a:rPr lang="pt-PT" sz="1900" dirty="0">
                <a:latin typeface="+mj-lt"/>
              </a:rPr>
              <a:t>Opinião da interface:</a:t>
            </a:r>
          </a:p>
          <a:p>
            <a:pPr lvl="1"/>
            <a:r>
              <a:rPr lang="pt-PT" sz="1900" dirty="0">
                <a:latin typeface="+mj-lt"/>
                <a:hlinkClick r:id="rId4"/>
              </a:rPr>
              <a:t>https://app.usabilityhub.com/do/a4630ace2a9d/d8e8</a:t>
            </a:r>
            <a:endParaRPr lang="pt-PT" sz="1900" dirty="0">
              <a:latin typeface="+mj-lt"/>
            </a:endParaRPr>
          </a:p>
          <a:p>
            <a:pPr lvl="1"/>
            <a:endParaRPr lang="pt-PT" dirty="0"/>
          </a:p>
          <a:p>
            <a:pPr marL="457200" lvl="1" indent="0">
              <a:buNone/>
            </a:pPr>
            <a:endParaRPr lang="pt-PT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9AA8C8-8F26-4544-B697-D2F1DBD63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612"/>
            <a:ext cx="9717437" cy="1120775"/>
          </a:xfrm>
        </p:spPr>
        <p:txBody>
          <a:bodyPr>
            <a:normAutofit/>
          </a:bodyPr>
          <a:lstStyle/>
          <a:p>
            <a:pPr algn="ctr"/>
            <a:r>
              <a:rPr lang="pt-PT" dirty="0">
                <a:solidFill>
                  <a:schemeClr val="tx1">
                    <a:lumMod val="95000"/>
                    <a:lumOff val="5000"/>
                  </a:schemeClr>
                </a:solidFill>
              </a:rPr>
              <a:t>QTO- </a:t>
            </a:r>
            <a:r>
              <a:rPr lang="pt-PT" sz="4400" dirty="0">
                <a:latin typeface="+mj-lt"/>
              </a:rPr>
              <a:t>Questionários, testes e Opinião (V.2)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1764D7D1-7DAA-42B4-841F-40BE34DAC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14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3266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AE0B1B-6FC1-4DD4-A582-E714E80B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pt-PT" sz="5400"/>
              <a:t>QTO- </a:t>
            </a:r>
            <a:r>
              <a:rPr lang="pt-PT" sz="5400">
                <a:latin typeface="+mj-lt"/>
              </a:rPr>
              <a:t>Questionários, testes e Opinião (V.3)</a:t>
            </a:r>
            <a:endParaRPr lang="en-US" sz="5400" dirty="0"/>
          </a:p>
        </p:txBody>
      </p: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6A5E40FD-5564-4E90-81A5-0D1738D35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0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6236D6-58E2-48CC-B579-B6CF2350C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1700">
                <a:latin typeface="+mj-lt"/>
              </a:rPr>
              <a:t>Questionário:</a:t>
            </a:r>
          </a:p>
          <a:p>
            <a:r>
              <a:rPr lang="pt-PT" sz="1700">
                <a:latin typeface="+mj-lt"/>
                <a:hlinkClick r:id="rId3"/>
              </a:rPr>
              <a:t>https://docs.google.com/forms/d/e/1FAIpQLScQLCwBAm7RMh-EmYGt2ohLHz4dVJCGX_5jiubXeCgvY_yydw/viewform</a:t>
            </a:r>
            <a:endParaRPr lang="pt-PT" sz="1700">
              <a:latin typeface="+mj-lt"/>
            </a:endParaRPr>
          </a:p>
          <a:p>
            <a:pPr marL="0" indent="0">
              <a:buNone/>
            </a:pPr>
            <a:endParaRPr lang="pt-PT" sz="1700">
              <a:latin typeface="+mj-lt"/>
            </a:endParaRPr>
          </a:p>
          <a:p>
            <a:pPr marL="0" indent="0">
              <a:buNone/>
            </a:pPr>
            <a:r>
              <a:rPr lang="pt-PT" sz="1700">
                <a:latin typeface="+mj-lt"/>
              </a:rPr>
              <a:t>Teste de interface:</a:t>
            </a:r>
          </a:p>
          <a:p>
            <a:r>
              <a:rPr lang="pt-PT" sz="1700">
                <a:latin typeface="+mj-lt"/>
                <a:hlinkClick r:id="rId4"/>
              </a:rPr>
              <a:t>https://app.usabilityhub.com/do/575ffb843c62/d4dd</a:t>
            </a:r>
            <a:endParaRPr lang="pt-PT" sz="1700">
              <a:latin typeface="+mj-lt"/>
            </a:endParaRPr>
          </a:p>
          <a:p>
            <a:r>
              <a:rPr lang="pt-PT" sz="1700">
                <a:latin typeface="+mj-lt"/>
                <a:hlinkClick r:id="rId5"/>
              </a:rPr>
              <a:t>https://app.usabilityhub.com/do/1b44835fab9/2154</a:t>
            </a:r>
            <a:endParaRPr lang="pt-PT" sz="1700">
              <a:latin typeface="+mj-lt"/>
            </a:endParaRPr>
          </a:p>
          <a:p>
            <a:pPr marL="0" indent="0">
              <a:buNone/>
            </a:pPr>
            <a:endParaRPr lang="pt-PT" sz="1700">
              <a:latin typeface="+mj-lt"/>
            </a:endParaRPr>
          </a:p>
          <a:p>
            <a:pPr marL="0" indent="0">
              <a:buNone/>
            </a:pPr>
            <a:r>
              <a:rPr lang="pt-PT" sz="1700">
                <a:latin typeface="+mj-lt"/>
              </a:rPr>
              <a:t>Opinião da interface:</a:t>
            </a:r>
          </a:p>
          <a:p>
            <a:r>
              <a:rPr lang="pt-PT" sz="1700">
                <a:latin typeface="+mj-lt"/>
                <a:hlinkClick r:id="rId6"/>
              </a:rPr>
              <a:t>https://app.usabilityhub.com/do/66e01afe7b13/521b</a:t>
            </a:r>
            <a:endParaRPr lang="pt-PT" sz="1700" dirty="0">
              <a:latin typeface="+mj-lt"/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01B691F6-0C41-49B4-9655-B69CEBC86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2978" y="6356350"/>
            <a:ext cx="1300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C3837F8-173F-4D5E-8CAD-0A5EB7BA569C}" type="slidenum">
              <a:rPr lang="pt-PT" smtClean="0"/>
              <a:pPr>
                <a:spcAft>
                  <a:spcPts val="600"/>
                </a:spcAft>
              </a:pPr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2081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DCB3E-BEE2-49BE-8226-255F8A845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Conclusões</a:t>
            </a:r>
            <a:endParaRPr lang="en-US" sz="5400" b="1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B4BE412-103D-4243-BBE4-5F002EC45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3" r="25716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7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FA3F525-E91C-40A9-A241-6B6995AA2023}"/>
              </a:ext>
            </a:extLst>
          </p:cNvPr>
          <p:cNvSpPr txBox="1"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	Durante uma primeira fase do projeto, apos a criação das primeiras interfaces fizemos alguns testes de usabilidade a pessoas e percebemos que algumas umas interfaces precisavam de ser modificadas.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	A primeira modificação foi a cor, isto porque a nossa cor era o laranja e este era demasiado em toda a interface, então optamos por trocar pelo verde que, juntamente com o nosso tema, significa ambiente, esperança, ajuda.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	A segunda mudança foi a interface “As Suas Ações”, esta representava as ações do voluntariado em três interfaces diferentes, o que tornava a interface pouco apelativa. O objetivo nosso objetivo é ter uma interface de fácil usabilidade, ou seja, se for possível estar tudo na mesma interface acaba por se tornar mais simples para o utilizador. De modo que, passamos as três interfaces apenas para uma e colocamos um “select” para o utilizador escolher que filtro pretende usar.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	Como conclusão, as interfaces ficaram do nosso agrado, mais simples tanto de acesso como de cor , permitindo aos nossos utilizadores uma melhor usabilidade da aplicação. 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6633E23-0F0A-4A62-B0EB-98F5185F2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2978" y="6356350"/>
            <a:ext cx="13008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C3837F8-173F-4D5E-8CAD-0A5EB7BA569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32127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D030C5-E1E6-4724-801C-4AAF7991ACBC}"/>
              </a:ext>
            </a:extLst>
          </p:cNvPr>
          <p:cNvSpPr txBox="1"/>
          <p:nvPr/>
        </p:nvSpPr>
        <p:spPr>
          <a:xfrm>
            <a:off x="4394203" y="874014"/>
            <a:ext cx="3318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>
                <a:latin typeface="+mj-lt"/>
              </a:rPr>
              <a:t>Obrigado!</a:t>
            </a:r>
            <a:endParaRPr lang="en-US" sz="6000" dirty="0">
              <a:latin typeface="+mj-lt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A2473BF-A6FE-43E6-A604-257D920B5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667" y="2813551"/>
            <a:ext cx="3233738" cy="2844299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DA031A24-113A-4D0C-BC08-0ADD561A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17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43691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FA11-2C68-4DE4-B6E4-FA84D9910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solidFill>
                  <a:srgbClr val="2B8B34"/>
                </a:solidFill>
              </a:rPr>
              <a:t>Índice:</a:t>
            </a:r>
            <a:endParaRPr lang="en-US" b="1" dirty="0">
              <a:solidFill>
                <a:srgbClr val="2B8B3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33D1C-D039-4293-8219-5D3B30137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20" y="1690688"/>
            <a:ext cx="11236272" cy="4665662"/>
          </a:xfrm>
        </p:spPr>
        <p:txBody>
          <a:bodyPr>
            <a:normAutofit fontScale="25000" lnSpcReduction="20000"/>
          </a:bodyPr>
          <a:lstStyle/>
          <a:p>
            <a:r>
              <a:rPr lang="pt-PT" sz="5600" dirty="0">
                <a:latin typeface="+mj-lt"/>
              </a:rPr>
              <a:t>Introdução </a:t>
            </a:r>
            <a:r>
              <a:rPr lang="pt-PT" sz="5600" u="sng" dirty="0">
                <a:latin typeface="+mj-lt"/>
              </a:rPr>
              <a:t>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pt-PT" sz="5600" dirty="0">
                <a:latin typeface="+mj-lt"/>
              </a:rPr>
              <a:t>3 </a:t>
            </a:r>
          </a:p>
          <a:p>
            <a:r>
              <a:rPr lang="pt-PT" sz="5600" dirty="0" err="1">
                <a:latin typeface="+mj-lt"/>
              </a:rPr>
              <a:t>Branding</a:t>
            </a:r>
            <a:r>
              <a:rPr lang="pt-PT" sz="5600" dirty="0">
                <a:latin typeface="+mj-lt"/>
              </a:rPr>
              <a:t> </a:t>
            </a:r>
            <a:r>
              <a:rPr lang="pt-PT" sz="5600" u="sng" dirty="0">
                <a:latin typeface="+mj-lt"/>
              </a:rPr>
              <a:t>    	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pt-PT" sz="5600" dirty="0">
                <a:latin typeface="+mj-lt"/>
              </a:rPr>
              <a:t>4</a:t>
            </a:r>
          </a:p>
          <a:p>
            <a:r>
              <a:rPr lang="pt-PT" sz="5600" dirty="0">
                <a:latin typeface="+mj-lt"/>
              </a:rPr>
              <a:t>Design Interface:   </a:t>
            </a:r>
          </a:p>
          <a:p>
            <a:pPr marL="0" indent="0">
              <a:buNone/>
            </a:pPr>
            <a:r>
              <a:rPr lang="pt-PT" sz="5600" dirty="0">
                <a:latin typeface="+mj-lt"/>
              </a:rPr>
              <a:t>	Página inicial V1</a:t>
            </a:r>
            <a:r>
              <a:rPr lang="pt-PT" sz="5600" u="sng" dirty="0">
                <a:latin typeface="+mj-lt"/>
              </a:rPr>
              <a:t>                                                                                                                                                                                                             </a:t>
            </a:r>
            <a:r>
              <a:rPr lang="pt-PT" sz="5600" dirty="0">
                <a:latin typeface="+mj-lt"/>
              </a:rPr>
              <a:t>5 </a:t>
            </a:r>
          </a:p>
          <a:p>
            <a:pPr marL="0" indent="0">
              <a:buNone/>
            </a:pPr>
            <a:r>
              <a:rPr lang="pt-PT" sz="5600" dirty="0">
                <a:latin typeface="+mj-lt"/>
              </a:rPr>
              <a:t>	Página organização V1 </a:t>
            </a:r>
            <a:r>
              <a:rPr lang="pt-PT" sz="5600" u="sng" dirty="0">
                <a:latin typeface="+mj-lt"/>
              </a:rPr>
              <a:t>                                                                                                                                                                                                 </a:t>
            </a:r>
            <a:r>
              <a:rPr lang="pt-PT" sz="5600" dirty="0">
                <a:latin typeface="+mj-lt"/>
              </a:rPr>
              <a:t>5 </a:t>
            </a:r>
          </a:p>
          <a:p>
            <a:pPr marL="0" indent="0">
              <a:buNone/>
            </a:pPr>
            <a:r>
              <a:rPr lang="pt-PT" sz="5600" dirty="0">
                <a:latin typeface="+mj-lt"/>
              </a:rPr>
              <a:t>	Visão voluntario V1 </a:t>
            </a:r>
            <a:r>
              <a:rPr lang="pt-PT" sz="5600" u="sng" dirty="0">
                <a:latin typeface="+mj-lt"/>
              </a:rPr>
              <a:t>                                                                                                                                                                                                      </a:t>
            </a:r>
            <a:r>
              <a:rPr lang="pt-PT" sz="5600" dirty="0">
                <a:latin typeface="+mj-lt"/>
              </a:rPr>
              <a:t>6 </a:t>
            </a:r>
          </a:p>
          <a:p>
            <a:pPr marL="0" indent="0">
              <a:buNone/>
            </a:pPr>
            <a:r>
              <a:rPr lang="pt-PT" sz="5600" dirty="0">
                <a:latin typeface="+mj-lt"/>
              </a:rPr>
              <a:t>	Visão voluntario V2 </a:t>
            </a:r>
            <a:r>
              <a:rPr lang="pt-PT" sz="5600" u="sng" dirty="0">
                <a:latin typeface="+mj-lt"/>
              </a:rPr>
              <a:t>                                                                                                                                                                                                      </a:t>
            </a:r>
            <a:r>
              <a:rPr lang="pt-PT" sz="5600" dirty="0">
                <a:latin typeface="+mj-lt"/>
              </a:rPr>
              <a:t>7</a:t>
            </a:r>
          </a:p>
          <a:p>
            <a:pPr marL="0" indent="0">
              <a:buNone/>
            </a:pPr>
            <a:r>
              <a:rPr lang="pt-PT" sz="5600" dirty="0">
                <a:latin typeface="+mj-lt"/>
              </a:rPr>
              <a:t>	Pagina inicial V2 </a:t>
            </a:r>
            <a:r>
              <a:rPr lang="pt-PT" sz="5600" u="sng" dirty="0">
                <a:latin typeface="+mj-lt"/>
              </a:rPr>
              <a:t>                                                                                                                                                                                                            </a:t>
            </a:r>
            <a:r>
              <a:rPr lang="pt-PT" sz="5600" dirty="0">
                <a:latin typeface="+mj-lt"/>
              </a:rPr>
              <a:t>8</a:t>
            </a:r>
          </a:p>
          <a:p>
            <a:pPr marL="0" indent="0">
              <a:buNone/>
            </a:pPr>
            <a:r>
              <a:rPr lang="pt-PT" sz="5600" dirty="0">
                <a:latin typeface="+mj-lt"/>
              </a:rPr>
              <a:t>	Registo/Login V1 </a:t>
            </a:r>
            <a:r>
              <a:rPr lang="pt-PT" sz="5600" u="sng" dirty="0">
                <a:latin typeface="+mj-lt"/>
              </a:rPr>
              <a:t>                                                                                                                                                                                                           </a:t>
            </a:r>
            <a:r>
              <a:rPr lang="pt-PT" sz="5600" dirty="0">
                <a:latin typeface="+mj-lt"/>
              </a:rPr>
              <a:t>8 </a:t>
            </a:r>
          </a:p>
          <a:p>
            <a:pPr marL="0" indent="0">
              <a:buNone/>
            </a:pPr>
            <a:r>
              <a:rPr lang="pt-PT" sz="5600" dirty="0">
                <a:latin typeface="+mj-lt"/>
              </a:rPr>
              <a:t>	Visão voluntario V3 </a:t>
            </a:r>
            <a:r>
              <a:rPr lang="pt-PT" sz="5600" u="sng" dirty="0">
                <a:latin typeface="+mj-lt"/>
              </a:rPr>
              <a:t>                                                                                                                                                                                                </a:t>
            </a:r>
            <a:r>
              <a:rPr lang="pt-PT" sz="5600" dirty="0">
                <a:latin typeface="+mj-lt"/>
              </a:rPr>
              <a:t>9/10 </a:t>
            </a:r>
          </a:p>
          <a:p>
            <a:pPr marL="0" indent="0">
              <a:buNone/>
            </a:pPr>
            <a:r>
              <a:rPr lang="pt-PT" sz="5600" dirty="0">
                <a:latin typeface="+mj-lt"/>
              </a:rPr>
              <a:t>	Visão organização V2 </a:t>
            </a:r>
            <a:r>
              <a:rPr lang="pt-PT" sz="5600" u="sng" dirty="0">
                <a:latin typeface="+mj-lt"/>
              </a:rPr>
              <a:t>                                                                                                                                                                                                 </a:t>
            </a:r>
            <a:r>
              <a:rPr lang="pt-PT" sz="5600" dirty="0">
                <a:latin typeface="+mj-lt"/>
              </a:rPr>
              <a:t>11</a:t>
            </a:r>
          </a:p>
          <a:p>
            <a:r>
              <a:rPr lang="pt-PT" sz="5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QTO- </a:t>
            </a:r>
            <a:r>
              <a:rPr lang="pt-PT" sz="5600" dirty="0">
                <a:latin typeface="+mj-lt"/>
              </a:rPr>
              <a:t>Questionários, testes e Opinião V1 </a:t>
            </a:r>
            <a:r>
              <a:rPr lang="pt-PT" sz="5600" u="sng" dirty="0">
                <a:latin typeface="+mj-lt"/>
              </a:rPr>
              <a:t>                                                                                                                                                                               </a:t>
            </a:r>
            <a:r>
              <a:rPr lang="pt-PT" sz="5600" dirty="0">
                <a:latin typeface="+mj-lt"/>
              </a:rPr>
              <a:t>13</a:t>
            </a:r>
          </a:p>
          <a:p>
            <a:r>
              <a:rPr lang="pt-PT" sz="5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QTO- </a:t>
            </a:r>
            <a:r>
              <a:rPr lang="pt-PT" sz="5600" dirty="0">
                <a:latin typeface="+mj-lt"/>
              </a:rPr>
              <a:t>Questionários, testes e Opinião V2 </a:t>
            </a:r>
            <a:r>
              <a:rPr lang="pt-PT" sz="5600" u="sng" dirty="0">
                <a:latin typeface="+mj-lt"/>
              </a:rPr>
              <a:t>                                                                                                                                                                               </a:t>
            </a:r>
            <a:r>
              <a:rPr lang="pt-PT" sz="5600" dirty="0">
                <a:latin typeface="+mj-lt"/>
              </a:rPr>
              <a:t>14</a:t>
            </a:r>
          </a:p>
          <a:p>
            <a:r>
              <a:rPr lang="pt-PT" sz="5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QTO- </a:t>
            </a:r>
            <a:r>
              <a:rPr lang="pt-PT" sz="5600" dirty="0">
                <a:latin typeface="+mj-lt"/>
              </a:rPr>
              <a:t>Questionários, testes e Opinião V3 </a:t>
            </a:r>
            <a:r>
              <a:rPr lang="pt-PT" sz="5600" u="sng" dirty="0">
                <a:latin typeface="+mj-lt"/>
              </a:rPr>
              <a:t>                                                                                                                                                                               </a:t>
            </a:r>
            <a:r>
              <a:rPr lang="pt-PT" sz="5600" dirty="0">
                <a:latin typeface="+mj-lt"/>
              </a:rPr>
              <a:t>15</a:t>
            </a:r>
          </a:p>
          <a:p>
            <a:r>
              <a:rPr lang="pt-PT" sz="5600" dirty="0">
                <a:latin typeface="+mj-lt"/>
              </a:rPr>
              <a:t>Conclusão </a:t>
            </a:r>
            <a:r>
              <a:rPr lang="pt-PT" sz="5600" u="sng" dirty="0">
                <a:latin typeface="+mj-lt"/>
              </a:rPr>
              <a:t>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pt-PT" sz="5600" dirty="0">
                <a:latin typeface="+mj-lt"/>
              </a:rPr>
              <a:t>16</a:t>
            </a:r>
          </a:p>
          <a:p>
            <a:pPr marL="0" indent="0">
              <a:buNone/>
            </a:pPr>
            <a:endParaRPr lang="en-US" sz="5600" dirty="0">
              <a:latin typeface="+mj-lt"/>
            </a:endParaRPr>
          </a:p>
          <a:p>
            <a:pPr marL="0" indent="0">
              <a:buNone/>
            </a:pPr>
            <a:endParaRPr lang="en-US" sz="5600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32FEA6-3768-43B1-A2FD-5EA57908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17689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84C3-A025-460A-9E90-437C8C954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>
                <a:solidFill>
                  <a:srgbClr val="2B8B34"/>
                </a:solidFill>
              </a:rPr>
              <a:t>Introdução:</a:t>
            </a:r>
            <a:endParaRPr lang="en-US" b="1" dirty="0">
              <a:solidFill>
                <a:srgbClr val="2B8B3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9AF87-079E-4BC9-A2BC-1B3C958CB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5382"/>
            <a:ext cx="10515600" cy="4351338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+mj-lt"/>
              </a:rPr>
              <a:t>	Durante </a:t>
            </a:r>
            <a:r>
              <a:rPr lang="pt-PT" dirty="0">
                <a:latin typeface="+mj-lt"/>
              </a:rPr>
              <a:t>este</a:t>
            </a:r>
            <a:r>
              <a:rPr lang="en-US" dirty="0">
                <a:latin typeface="+mj-lt"/>
              </a:rPr>
              <a:t> semestre fomos </a:t>
            </a:r>
            <a:r>
              <a:rPr lang="pt-PT" dirty="0">
                <a:latin typeface="+mj-lt"/>
              </a:rPr>
              <a:t>adquirindo</a:t>
            </a:r>
            <a:r>
              <a:rPr lang="en-US" dirty="0">
                <a:latin typeface="+mj-lt"/>
              </a:rPr>
              <a:t> conhecimento sobre os </a:t>
            </a:r>
            <a:r>
              <a:rPr lang="pt-PT" dirty="0">
                <a:latin typeface="+mj-lt"/>
              </a:rPr>
              <a:t>princípios e regras fundamentais para a conceção e desenvolvimento de Interfaces.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t-PT" dirty="0">
                <a:latin typeface="+mj-lt"/>
              </a:rPr>
              <a:t>	O tema do nosso projeto é o voluntariado e o objetivo é criar uma aplicação web que permita ao cliente pesquisar sobre ações voluntarias e às organizações criarem as suas próprias ações.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t-PT" dirty="0">
                <a:latin typeface="+mj-lt"/>
              </a:rPr>
              <a:t>	Através de mockups realizadas no Adobe XD, foi criado um design de interfaces para o nosso projeto.</a:t>
            </a:r>
            <a:endParaRPr lang="en-US" dirty="0">
              <a:latin typeface="+mj-lt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FC0EA86-9373-4578-AF7E-0F899DDCA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54760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1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4FBD-26CD-4129-9B4E-61821B38E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058" y="355600"/>
            <a:ext cx="10515600" cy="1325563"/>
          </a:xfrm>
        </p:spPr>
        <p:txBody>
          <a:bodyPr/>
          <a:lstStyle/>
          <a:p>
            <a:r>
              <a:rPr lang="pt-PT" b="1" dirty="0">
                <a:solidFill>
                  <a:srgbClr val="2B8B34"/>
                </a:solidFill>
              </a:rPr>
              <a:t>Branding</a:t>
            </a:r>
            <a:endParaRPr lang="en-US" b="1" dirty="0">
              <a:solidFill>
                <a:srgbClr val="2B8B3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DC856-861B-44A8-A90E-D6048145B077}"/>
              </a:ext>
            </a:extLst>
          </p:cNvPr>
          <p:cNvSpPr txBox="1"/>
          <p:nvPr/>
        </p:nvSpPr>
        <p:spPr>
          <a:xfrm>
            <a:off x="1322532" y="3011648"/>
            <a:ext cx="113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ActFirst</a:t>
            </a:r>
            <a:endParaRPr lang="en-US" dirty="0">
              <a:latin typeface="+mj-l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D085874E-FB0E-471F-B606-A3B69EADE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24" y="2388519"/>
            <a:ext cx="1314450" cy="121920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CA562D4-CE94-475D-BB38-7171D6098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633" y="2372609"/>
            <a:ext cx="1314450" cy="121920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06330A1-0CCE-453E-9987-E1C2ABC46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343" y="2402048"/>
            <a:ext cx="1314450" cy="1219200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64B6DBB-2130-4FE8-ABC9-EDBB396C2FA3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2838526" y="2434771"/>
            <a:ext cx="120133" cy="2012550"/>
          </a:xfrm>
          <a:prstGeom prst="bentConnector3">
            <a:avLst>
              <a:gd name="adj1" fmla="val 10260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0085C52-4508-4EB3-8BD5-73B033E8036C}"/>
              </a:ext>
            </a:extLst>
          </p:cNvPr>
          <p:cNvCxnSpPr>
            <a:cxnSpLocks/>
          </p:cNvCxnSpPr>
          <p:nvPr/>
        </p:nvCxnSpPr>
        <p:spPr>
          <a:xfrm flipV="1">
            <a:off x="3904867" y="3623629"/>
            <a:ext cx="2099991" cy="9912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59BB46FB-9F7D-45DD-84BA-9FE3FB25CBEE}"/>
              </a:ext>
            </a:extLst>
          </p:cNvPr>
          <p:cNvCxnSpPr>
            <a:cxnSpLocks/>
          </p:cNvCxnSpPr>
          <p:nvPr/>
        </p:nvCxnSpPr>
        <p:spPr>
          <a:xfrm flipV="1">
            <a:off x="6004858" y="3623629"/>
            <a:ext cx="2099991" cy="9912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78DE6E9-6B32-4A37-9021-8AC6726A86AD}"/>
              </a:ext>
            </a:extLst>
          </p:cNvPr>
          <p:cNvCxnSpPr>
            <a:cxnSpLocks/>
          </p:cNvCxnSpPr>
          <p:nvPr/>
        </p:nvCxnSpPr>
        <p:spPr>
          <a:xfrm flipV="1">
            <a:off x="8104849" y="3627598"/>
            <a:ext cx="2099991" cy="9912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59C38C75-E720-4DDD-A7E2-1380729A88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203" y="2431486"/>
            <a:ext cx="1160323" cy="1160323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006D705-12EF-4FCD-AECB-8C92D46A6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16579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1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2B3F290-D2A9-4989-8701-D87C73274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98" y="2262930"/>
            <a:ext cx="2398727" cy="42644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5B1870-5FE5-435C-A902-4334506CDC08}"/>
              </a:ext>
            </a:extLst>
          </p:cNvPr>
          <p:cNvSpPr txBox="1"/>
          <p:nvPr/>
        </p:nvSpPr>
        <p:spPr>
          <a:xfrm>
            <a:off x="2133035" y="1661438"/>
            <a:ext cx="213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Página inicial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V.1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1ED57D-97F1-427D-B508-A5000561BF5D}"/>
              </a:ext>
            </a:extLst>
          </p:cNvPr>
          <p:cNvSpPr txBox="1"/>
          <p:nvPr/>
        </p:nvSpPr>
        <p:spPr>
          <a:xfrm>
            <a:off x="6111378" y="2659420"/>
            <a:ext cx="3988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Página da organização(criar ações)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V.1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0512D1B-BA68-415F-B393-F756C864F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97" y="3190566"/>
            <a:ext cx="5062841" cy="28478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22F0CC-AC1B-4EA4-8EF9-D42A7455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" y="393842"/>
            <a:ext cx="3742189" cy="11207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2B8B34"/>
                </a:solidFill>
              </a:rPr>
              <a:t>Design Interface 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0348F5C5-C500-47F1-B258-24B202882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9487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1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71A32D5-2C69-4B96-9147-EA63EDEA53FF}"/>
              </a:ext>
            </a:extLst>
          </p:cNvPr>
          <p:cNvSpPr txBox="1"/>
          <p:nvPr/>
        </p:nvSpPr>
        <p:spPr>
          <a:xfrm>
            <a:off x="5142801" y="1298971"/>
            <a:ext cx="382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Visão do voluntario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V.1</a:t>
            </a:r>
            <a:r>
              <a:rPr lang="pt-PT" dirty="0">
                <a:latin typeface="+mj-lt"/>
              </a:rPr>
              <a:t> </a:t>
            </a:r>
            <a:endParaRPr lang="en-US" dirty="0">
              <a:latin typeface="+mj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9FB68034-1436-4BBF-A4B1-9669E371A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1" y="2431477"/>
            <a:ext cx="4608539" cy="2592303"/>
          </a:xfrm>
          <a:prstGeom prst="rect">
            <a:avLst/>
          </a:prstGeom>
        </p:spPr>
      </p:pic>
      <p:pic>
        <p:nvPicPr>
          <p:cNvPr id="20" name="Picture 19" descr="A picture containing graphical user interface, table&#10;&#10;Description automatically generated">
            <a:extLst>
              <a:ext uri="{FF2B5EF4-FFF2-40B4-BE49-F238E27FC236}">
                <a16:creationId xmlns:a16="http://schemas.microsoft.com/office/drawing/2014/main" id="{0D4011E7-E389-4B27-9A1E-B94177B5F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659" y="4412199"/>
            <a:ext cx="3517119" cy="1978379"/>
          </a:xfrm>
          <a:prstGeom prst="rect">
            <a:avLst/>
          </a:prstGeom>
        </p:spPr>
      </p:pic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8D450E-59BA-4D46-A6E6-2B356EA05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099" y="2422443"/>
            <a:ext cx="3537345" cy="1989756"/>
          </a:xfrm>
          <a:prstGeom prst="rect">
            <a:avLst/>
          </a:prstGeom>
        </p:spPr>
      </p:pic>
      <p:pic>
        <p:nvPicPr>
          <p:cNvPr id="22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9AFF7D26-62C6-4ED6-B832-222AB63679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401" y="4412199"/>
            <a:ext cx="3517120" cy="197837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835DF55-DA9C-4590-B34F-3E289CDD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" y="393842"/>
            <a:ext cx="3742189" cy="11207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2B8B34"/>
                </a:solidFill>
              </a:rPr>
              <a:t>Design Interface 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ABE5D885-89F4-4973-ACD5-12FBBD22D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87862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1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71A32D5-2C69-4B96-9147-EA63EDEA53FF}"/>
              </a:ext>
            </a:extLst>
          </p:cNvPr>
          <p:cNvSpPr txBox="1"/>
          <p:nvPr/>
        </p:nvSpPr>
        <p:spPr>
          <a:xfrm>
            <a:off x="5142801" y="1298971"/>
            <a:ext cx="382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Visão do voluntario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V.2</a:t>
            </a:r>
            <a:r>
              <a:rPr lang="pt-PT" dirty="0">
                <a:latin typeface="+mj-lt"/>
              </a:rPr>
              <a:t> </a:t>
            </a:r>
            <a:endParaRPr lang="en-US" dirty="0">
              <a:latin typeface="+mj-lt"/>
            </a:endParaRP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2A80184A-100D-4EF3-9762-7C3C1B959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6" y="3001170"/>
            <a:ext cx="5543550" cy="3118247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9B340C-C464-4994-A9DE-ED9B44893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06" y="3001169"/>
            <a:ext cx="5543550" cy="311824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B98B2E7-510B-49C5-A70F-636370D7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" y="393842"/>
            <a:ext cx="3742189" cy="11207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2B8B34"/>
                </a:solidFill>
              </a:rPr>
              <a:t>Design Interface 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2E397366-EEAC-434E-AF50-73CDD2963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04007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53660DB-450B-4E3E-88A3-6A56391E0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318" y="2064622"/>
            <a:ext cx="2962275" cy="2962275"/>
          </a:xfrm>
          <a:prstGeom prst="rect">
            <a:avLst/>
          </a:prstGeom>
        </p:spPr>
      </p:pic>
      <p:sp>
        <p:nvSpPr>
          <p:cNvPr id="8" name="CaixaDeTexto 12">
            <a:extLst>
              <a:ext uri="{FF2B5EF4-FFF2-40B4-BE49-F238E27FC236}">
                <a16:creationId xmlns:a16="http://schemas.microsoft.com/office/drawing/2014/main" id="{251131E6-663A-4C7E-A2FB-A705F2923955}"/>
              </a:ext>
            </a:extLst>
          </p:cNvPr>
          <p:cNvSpPr txBox="1"/>
          <p:nvPr/>
        </p:nvSpPr>
        <p:spPr>
          <a:xfrm>
            <a:off x="6238174" y="5931017"/>
            <a:ext cx="2024982" cy="52322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Nome do utilizador para fazer registo</a:t>
            </a:r>
          </a:p>
        </p:txBody>
      </p:sp>
      <p:sp>
        <p:nvSpPr>
          <p:cNvPr id="9" name="CaixaDeTexto 14">
            <a:extLst>
              <a:ext uri="{FF2B5EF4-FFF2-40B4-BE49-F238E27FC236}">
                <a16:creationId xmlns:a16="http://schemas.microsoft.com/office/drawing/2014/main" id="{AB10C421-AF3B-44D0-94D2-74397746185D}"/>
              </a:ext>
            </a:extLst>
          </p:cNvPr>
          <p:cNvSpPr txBox="1"/>
          <p:nvPr/>
        </p:nvSpPr>
        <p:spPr>
          <a:xfrm>
            <a:off x="9154626" y="5864242"/>
            <a:ext cx="1944005" cy="52322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Nome do utilizador para fazer login</a:t>
            </a:r>
          </a:p>
        </p:txBody>
      </p:sp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0F2FBB21-1EA8-45FF-AA01-62A551E8A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87" y="1976059"/>
            <a:ext cx="3147315" cy="4149793"/>
          </a:xfrm>
          <a:prstGeom prst="rect">
            <a:avLst/>
          </a:prstGeom>
        </p:spPr>
      </p:pic>
      <p:pic>
        <p:nvPicPr>
          <p:cNvPr id="13" name="Picture 1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DF1D923C-1EFF-4DA5-AD8D-AE9BE4C4D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881" y="2114212"/>
            <a:ext cx="2962275" cy="296227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9DE0FF-D290-4456-94B1-27612FFDBEFA}"/>
              </a:ext>
            </a:extLst>
          </p:cNvPr>
          <p:cNvCxnSpPr>
            <a:cxnSpLocks/>
          </p:cNvCxnSpPr>
          <p:nvPr/>
        </p:nvCxnSpPr>
        <p:spPr>
          <a:xfrm>
            <a:off x="9734435" y="3343275"/>
            <a:ext cx="214909" cy="2520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C4A6D7DB-2963-407A-83AF-02A19A0A7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" y="393842"/>
            <a:ext cx="3742189" cy="11207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2B8B34"/>
                </a:solidFill>
              </a:rPr>
              <a:t>Design Interface </a:t>
            </a:r>
            <a:br>
              <a:rPr lang="en-US" b="1" dirty="0">
                <a:solidFill>
                  <a:srgbClr val="2B8B34"/>
                </a:solidFill>
              </a:rPr>
            </a:br>
            <a:endParaRPr lang="en-US" b="1" dirty="0">
              <a:solidFill>
                <a:srgbClr val="2B8B3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05F9C3-DDE4-4E5D-BEA3-213A17782260}"/>
              </a:ext>
            </a:extLst>
          </p:cNvPr>
          <p:cNvSpPr txBox="1"/>
          <p:nvPr/>
        </p:nvSpPr>
        <p:spPr>
          <a:xfrm>
            <a:off x="525184" y="1329951"/>
            <a:ext cx="213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Página inicial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V.2</a:t>
            </a:r>
            <a:endParaRPr lang="en-US" dirty="0">
              <a:latin typeface="+mj-lt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1F4AA59-B4FC-4F76-BD27-264B682C1F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64453" y="-78463"/>
            <a:ext cx="138153" cy="4526074"/>
          </a:xfrm>
          <a:prstGeom prst="bentConnector3">
            <a:avLst>
              <a:gd name="adj1" fmla="val -23556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1F71778-9901-4E71-9863-392B27479A8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27376" y="-1739262"/>
            <a:ext cx="88563" cy="7795511"/>
          </a:xfrm>
          <a:prstGeom prst="bentConnector3">
            <a:avLst>
              <a:gd name="adj1" fmla="val -58615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FFF2EF-E2FC-4922-B350-B27E8ADD8CC7}"/>
              </a:ext>
            </a:extLst>
          </p:cNvPr>
          <p:cNvCxnSpPr>
            <a:cxnSpLocks/>
          </p:cNvCxnSpPr>
          <p:nvPr/>
        </p:nvCxnSpPr>
        <p:spPr>
          <a:xfrm>
            <a:off x="6543675" y="3429000"/>
            <a:ext cx="360464" cy="2502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025A423-BECE-40F4-A6FB-E84CD933E5C5}"/>
              </a:ext>
            </a:extLst>
          </p:cNvPr>
          <p:cNvSpPr txBox="1"/>
          <p:nvPr/>
        </p:nvSpPr>
        <p:spPr>
          <a:xfrm>
            <a:off x="7504916" y="1083359"/>
            <a:ext cx="213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Registo/Login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V.1</a:t>
            </a:r>
            <a:r>
              <a:rPr lang="pt-PT" dirty="0">
                <a:latin typeface="+mj-lt"/>
              </a:rPr>
              <a:t> </a:t>
            </a:r>
            <a:endParaRPr lang="en-US" dirty="0">
              <a:latin typeface="+mj-lt"/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A9800940-1BE0-44EF-9B1D-6F71225A0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09638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AA1D475-AB97-414E-BAEC-BF44C547F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133" y="1611875"/>
            <a:ext cx="8209160" cy="4617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402CEB-016C-4BAC-A33E-3C39DFC05C3A}"/>
              </a:ext>
            </a:extLst>
          </p:cNvPr>
          <p:cNvSpPr/>
          <p:nvPr/>
        </p:nvSpPr>
        <p:spPr>
          <a:xfrm>
            <a:off x="229883" y="3032215"/>
            <a:ext cx="1736521" cy="1006679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53C06-E6DE-4100-A51F-E2EA00CD2F03}"/>
              </a:ext>
            </a:extLst>
          </p:cNvPr>
          <p:cNvSpPr txBox="1"/>
          <p:nvPr/>
        </p:nvSpPr>
        <p:spPr>
          <a:xfrm>
            <a:off x="406634" y="3047442"/>
            <a:ext cx="14009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do local onde deseja procurar ações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FFFEB1-8147-44A9-AE03-348F5276239E}"/>
              </a:ext>
            </a:extLst>
          </p:cNvPr>
          <p:cNvSpPr/>
          <p:nvPr/>
        </p:nvSpPr>
        <p:spPr>
          <a:xfrm>
            <a:off x="229883" y="4789709"/>
            <a:ext cx="1736520" cy="110734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B4B1A4-AD4A-4558-9CC1-EF4C9E44441F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1966404" y="2559018"/>
            <a:ext cx="3481896" cy="976537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964EED-7979-4C59-AC7B-AA7A4E6A46B1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1966403" y="2559018"/>
            <a:ext cx="4468175" cy="278436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BE8F3-813E-4BED-8690-D4BEE4F5224C}"/>
              </a:ext>
            </a:extLst>
          </p:cNvPr>
          <p:cNvCxnSpPr>
            <a:cxnSpLocks/>
          </p:cNvCxnSpPr>
          <p:nvPr/>
        </p:nvCxnSpPr>
        <p:spPr>
          <a:xfrm>
            <a:off x="7534275" y="2562603"/>
            <a:ext cx="2901630" cy="1121501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632E6E-92EE-4361-ABCD-EC770151F91E}"/>
              </a:ext>
            </a:extLst>
          </p:cNvPr>
          <p:cNvCxnSpPr>
            <a:cxnSpLocks/>
          </p:cNvCxnSpPr>
          <p:nvPr/>
        </p:nvCxnSpPr>
        <p:spPr>
          <a:xfrm>
            <a:off x="9763125" y="5373836"/>
            <a:ext cx="890893" cy="52322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8C372C-0F32-4EBB-B021-EF22C7A5458A}"/>
              </a:ext>
            </a:extLst>
          </p:cNvPr>
          <p:cNvCxnSpPr>
            <a:cxnSpLocks/>
          </p:cNvCxnSpPr>
          <p:nvPr/>
        </p:nvCxnSpPr>
        <p:spPr>
          <a:xfrm>
            <a:off x="9588616" y="1867089"/>
            <a:ext cx="1065402" cy="985168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AECD24-78CC-4539-B8F8-A5ACA95C05B8}"/>
              </a:ext>
            </a:extLst>
          </p:cNvPr>
          <p:cNvSpPr txBox="1"/>
          <p:nvPr/>
        </p:nvSpPr>
        <p:spPr>
          <a:xfrm>
            <a:off x="266373" y="4974050"/>
            <a:ext cx="1644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Seleção da data que deseja ver as ações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CaixaDeTexto 21">
            <a:extLst>
              <a:ext uri="{FF2B5EF4-FFF2-40B4-BE49-F238E27FC236}">
                <a16:creationId xmlns:a16="http://schemas.microsoft.com/office/drawing/2014/main" id="{FE9D5EF6-ADBF-48EC-BE30-2A09C9D24BCE}"/>
              </a:ext>
            </a:extLst>
          </p:cNvPr>
          <p:cNvSpPr txBox="1"/>
          <p:nvPr/>
        </p:nvSpPr>
        <p:spPr>
          <a:xfrm>
            <a:off x="10199093" y="3733115"/>
            <a:ext cx="1586273" cy="52322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Botão procurar ações</a:t>
            </a:r>
          </a:p>
        </p:txBody>
      </p:sp>
      <p:sp>
        <p:nvSpPr>
          <p:cNvPr id="15" name="CaixaDeTexto 22">
            <a:extLst>
              <a:ext uri="{FF2B5EF4-FFF2-40B4-BE49-F238E27FC236}">
                <a16:creationId xmlns:a16="http://schemas.microsoft.com/office/drawing/2014/main" id="{688FFF64-6FEA-4F7E-B7CB-58BFAF2EFAB9}"/>
              </a:ext>
            </a:extLst>
          </p:cNvPr>
          <p:cNvSpPr txBox="1"/>
          <p:nvPr/>
        </p:nvSpPr>
        <p:spPr>
          <a:xfrm>
            <a:off x="10291931" y="2886249"/>
            <a:ext cx="1359016" cy="52322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Nome do utilizador</a:t>
            </a:r>
          </a:p>
        </p:txBody>
      </p:sp>
      <p:sp>
        <p:nvSpPr>
          <p:cNvPr id="16" name="CaixaDeTexto 23">
            <a:extLst>
              <a:ext uri="{FF2B5EF4-FFF2-40B4-BE49-F238E27FC236}">
                <a16:creationId xmlns:a16="http://schemas.microsoft.com/office/drawing/2014/main" id="{749B6D62-BB74-4295-B3A2-529D8E21E7E8}"/>
              </a:ext>
            </a:extLst>
          </p:cNvPr>
          <p:cNvSpPr txBox="1"/>
          <p:nvPr/>
        </p:nvSpPr>
        <p:spPr>
          <a:xfrm>
            <a:off x="10435905" y="5956415"/>
            <a:ext cx="1716683" cy="30777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Mapa com ações </a:t>
            </a:r>
          </a:p>
        </p:txBody>
      </p:sp>
      <p:sp>
        <p:nvSpPr>
          <p:cNvPr id="17" name="CaixaDeTexto 18">
            <a:extLst>
              <a:ext uri="{FF2B5EF4-FFF2-40B4-BE49-F238E27FC236}">
                <a16:creationId xmlns:a16="http://schemas.microsoft.com/office/drawing/2014/main" id="{F5FDDD5D-1BFD-4127-96AD-30FEDD6C4ABB}"/>
              </a:ext>
            </a:extLst>
          </p:cNvPr>
          <p:cNvSpPr txBox="1"/>
          <p:nvPr/>
        </p:nvSpPr>
        <p:spPr>
          <a:xfrm>
            <a:off x="3618447" y="6399316"/>
            <a:ext cx="2611266" cy="30777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Botão para participar na ação</a:t>
            </a:r>
          </a:p>
        </p:txBody>
      </p:sp>
      <p:sp>
        <p:nvSpPr>
          <p:cNvPr id="18" name="CaixaDeTexto 18">
            <a:extLst>
              <a:ext uri="{FF2B5EF4-FFF2-40B4-BE49-F238E27FC236}">
                <a16:creationId xmlns:a16="http://schemas.microsoft.com/office/drawing/2014/main" id="{EE4DB1D3-1C8A-46C7-8B78-97239FAB6739}"/>
              </a:ext>
            </a:extLst>
          </p:cNvPr>
          <p:cNvSpPr txBox="1"/>
          <p:nvPr/>
        </p:nvSpPr>
        <p:spPr>
          <a:xfrm>
            <a:off x="6866472" y="6399316"/>
            <a:ext cx="2611266" cy="30777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10000"/>
                  </a:schemeClr>
                </a:solidFill>
              </a:rPr>
              <a:t>Botão para mais informações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85ADE0-C380-4AEE-8EF7-A19FDE256FB9}"/>
              </a:ext>
            </a:extLst>
          </p:cNvPr>
          <p:cNvCxnSpPr>
            <a:endCxn id="17" idx="0"/>
          </p:cNvCxnSpPr>
          <p:nvPr/>
        </p:nvCxnSpPr>
        <p:spPr>
          <a:xfrm flipH="1">
            <a:off x="4924080" y="5343382"/>
            <a:ext cx="1942392" cy="1055934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7CC47F-003F-4FCD-82B0-73D110FE0FDA}"/>
              </a:ext>
            </a:extLst>
          </p:cNvPr>
          <p:cNvCxnSpPr>
            <a:endCxn id="18" idx="0"/>
          </p:cNvCxnSpPr>
          <p:nvPr/>
        </p:nvCxnSpPr>
        <p:spPr>
          <a:xfrm>
            <a:off x="7639050" y="5343382"/>
            <a:ext cx="533055" cy="1055934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CFF8E86-789E-40BC-A399-617667D393D2}"/>
              </a:ext>
            </a:extLst>
          </p:cNvPr>
          <p:cNvSpPr/>
          <p:nvPr/>
        </p:nvSpPr>
        <p:spPr>
          <a:xfrm>
            <a:off x="7905577" y="4410075"/>
            <a:ext cx="1857548" cy="1819453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9CCAAF-26BB-4410-A285-86B71976D4CA}"/>
              </a:ext>
            </a:extLst>
          </p:cNvPr>
          <p:cNvSpPr txBox="1"/>
          <p:nvPr/>
        </p:nvSpPr>
        <p:spPr>
          <a:xfrm>
            <a:off x="4622684" y="894786"/>
            <a:ext cx="382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+mj-lt"/>
              </a:rPr>
              <a:t>Visão do voluntario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V.3</a:t>
            </a:r>
            <a:r>
              <a:rPr lang="pt-PT" dirty="0">
                <a:latin typeface="+mj-lt"/>
              </a:rPr>
              <a:t> </a:t>
            </a:r>
            <a:endParaRPr lang="en-US" dirty="0">
              <a:latin typeface="+mj-lt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69A885A-FDF8-4071-A260-B7FB3B292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" y="393842"/>
            <a:ext cx="3742189" cy="11207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2B8B34"/>
                </a:solidFill>
              </a:rPr>
              <a:t>Design Interface </a:t>
            </a:r>
            <a:br>
              <a:rPr lang="en-US" b="1" dirty="0">
                <a:solidFill>
                  <a:srgbClr val="2B8B34"/>
                </a:solidFill>
              </a:rPr>
            </a:br>
            <a:endParaRPr lang="en-US" b="1" dirty="0">
              <a:solidFill>
                <a:srgbClr val="2B8B34"/>
              </a:solidFill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439C1886-118D-495C-A919-2B1D91D3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837F8-173F-4D5E-8CAD-0A5EB7BA569C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55250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FF0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EDA1E7A9F67BA45BF94D957F296E8BE" ma:contentTypeVersion="2" ma:contentTypeDescription="Criar um novo documento." ma:contentTypeScope="" ma:versionID="dbc6cd06491cabc992dfb005fe64664c">
  <xsd:schema xmlns:xsd="http://www.w3.org/2001/XMLSchema" xmlns:xs="http://www.w3.org/2001/XMLSchema" xmlns:p="http://schemas.microsoft.com/office/2006/metadata/properties" xmlns:ns3="7e0d79e6-fef6-466e-8fb6-e01c8085bc3c" targetNamespace="http://schemas.microsoft.com/office/2006/metadata/properties" ma:root="true" ma:fieldsID="21d1721788c766bc5ce5f5797547175b" ns3:_="">
    <xsd:import namespace="7e0d79e6-fef6-466e-8fb6-e01c8085bc3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0d79e6-fef6-466e-8fb6-e01c8085bc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E3B8A5-74C9-4293-BFB2-663E3B9DB0C5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e0d79e6-fef6-466e-8fb6-e01c8085bc3c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B348715-5B59-4D45-948B-425F561915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F9222F-0ABC-4547-89AF-995E94ACB4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0d79e6-fef6-466e-8fb6-e01c8085bc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870</Words>
  <Application>Microsoft Office PowerPoint</Application>
  <PresentationFormat>Widescreen</PresentationFormat>
  <Paragraphs>125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Índice:</vt:lpstr>
      <vt:lpstr>Introdução:</vt:lpstr>
      <vt:lpstr>Branding</vt:lpstr>
      <vt:lpstr>Design Interface  </vt:lpstr>
      <vt:lpstr>Design Interface  </vt:lpstr>
      <vt:lpstr>Design Interface  </vt:lpstr>
      <vt:lpstr>Design Interface  </vt:lpstr>
      <vt:lpstr>Design Interface  </vt:lpstr>
      <vt:lpstr>Design Interface  </vt:lpstr>
      <vt:lpstr>Design Interface  </vt:lpstr>
      <vt:lpstr>Design Interface  </vt:lpstr>
      <vt:lpstr>QTO- Questionários, testes e Opinião (V.1)</vt:lpstr>
      <vt:lpstr>QTO- Questionários, testes e Opinião (V.2)</vt:lpstr>
      <vt:lpstr>QTO- Questionários, testes e Opinião (V.3)</vt:lpstr>
      <vt:lpstr>Conclusões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ActFirst</dc:title>
  <dc:creator>Jorge Andre Matias Trindade Minhalma</dc:creator>
  <cp:lastModifiedBy>Jorge Andre Matias Trindade Minhalma</cp:lastModifiedBy>
  <cp:revision>57</cp:revision>
  <dcterms:created xsi:type="dcterms:W3CDTF">2020-12-10T13:03:12Z</dcterms:created>
  <dcterms:modified xsi:type="dcterms:W3CDTF">2021-02-04T21:12:10Z</dcterms:modified>
</cp:coreProperties>
</file>